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64" r:id="rId16"/>
    <p:sldId id="657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70" r:id="rId48"/>
    <p:sldId id="693" r:id="rId49"/>
    <p:sldId id="765" r:id="rId50"/>
    <p:sldId id="766" r:id="rId51"/>
    <p:sldId id="771" r:id="rId52"/>
    <p:sldId id="727" r:id="rId53"/>
    <p:sldId id="694" r:id="rId54"/>
    <p:sldId id="728" r:id="rId55"/>
    <p:sldId id="730" r:id="rId56"/>
    <p:sldId id="695" r:id="rId57"/>
    <p:sldId id="772" r:id="rId58"/>
    <p:sldId id="773" r:id="rId59"/>
    <p:sldId id="696" r:id="rId60"/>
    <p:sldId id="774" r:id="rId61"/>
    <p:sldId id="775" r:id="rId62"/>
    <p:sldId id="697" r:id="rId63"/>
    <p:sldId id="776" r:id="rId64"/>
    <p:sldId id="777" r:id="rId65"/>
    <p:sldId id="592" r:id="rId66"/>
    <p:sldId id="593" r:id="rId67"/>
    <p:sldId id="594" r:id="rId68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64"/>
            <p14:sldId id="657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00000"/>
    <a:srgbClr val="FFCCCC"/>
    <a:srgbClr val="FFC000"/>
    <a:srgbClr val="FFFF00"/>
    <a:srgbClr val="8AB98A"/>
    <a:srgbClr val="5B985B"/>
    <a:srgbClr val="E7E8EA"/>
    <a:srgbClr val="41462C"/>
    <a:srgbClr val="636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2686" autoAdjust="0"/>
  </p:normalViewPr>
  <p:slideViewPr>
    <p:cSldViewPr>
      <p:cViewPr>
        <p:scale>
          <a:sx n="66" d="100"/>
          <a:sy n="66" d="100"/>
        </p:scale>
        <p:origin x="132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此症狀的</a:t>
            </a:r>
            <a:r>
              <a:rPr lang="zh-TW" altLang="en-US" dirty="0">
                <a:solidFill>
                  <a:srgbClr val="000000"/>
                </a:solidFill>
              </a:rPr>
              <a:t>特徵為</a:t>
            </a:r>
            <a:r>
              <a:rPr lang="zh-TW" altLang="en-US" dirty="0"/>
              <a:t>一位看似健康的嬰兒在睡眠期間突然死亡，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而真正致死原因不明確而且並非單一。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關於此症之死亡機制理論中，心肺控制假說最多人支持，它探討嬰兒呼吸或自主神經機制的缺陷，包含五個步驟：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發生危及生命的事件，例如嬰兒面部朝下或遭遮蔽，造成呼吸暫停。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嬰兒因為無法自行轉頭，而無法從呼吸暫停中恢復。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低氧昏迷，也就是嬰兒持續性窒息導致失去意識或反射。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嬰兒發生心率過緩或缺氧喘氣，這個現象在嬰兒因為嬰兒猝死症逝世前將明顯發生。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嬰兒的自主復甦能力受損，最終因為無效的喘氣而死亡。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有風險的嬰兒：也就是嬰兒可能有基因突變或腦部缺陷等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嬰兒發育的重要時期：當嬰兒出生後的前六個月，會經歷快速成長的階段，身體控制和調節自身的能力會發生改變以學習應對環境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環境中的壓力源：包含嬰兒俯臥、遮蓋臉部及接觸香菸等前述提及的外在因素。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而上述三個因素中，前兩項要避免是相對困難的，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接下來介紹嬰兒監測系統的相關研究。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在基於感測器式偵測嬰兒的研究中，包含兩項特點及其對應缺點：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單個感測器功能單一，因此需增設功能時，就須增加更多感測器。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此種偵測方式多會結合物聯網技術開發出可穿戴式裝置，因此有可能干擾嬰兒影響其活動，並發生潛在危險，如：裝置纏繞或誤食等。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以下介紹四篇相關論文：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等人於</a:t>
            </a:r>
            <a:r>
              <a:rPr lang="en-US" altLang="zh-TW" dirty="0"/>
              <a:t>2006</a:t>
            </a:r>
            <a:r>
              <a:rPr lang="zh-TW" altLang="en-US" dirty="0"/>
              <a:t>年所開發的感測背心：將多個感官元件融入紡織品後，可用來量測呼吸、心率、體溫及濕度。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等人於</a:t>
            </a:r>
            <a:r>
              <a:rPr lang="en-US" altLang="zh-TW" dirty="0"/>
              <a:t>2010</a:t>
            </a:r>
            <a:r>
              <a:rPr lang="zh-TW" altLang="en-US" dirty="0"/>
              <a:t>年，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三個狀態。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等人於</a:t>
            </a:r>
            <a:r>
              <a:rPr lang="en-US" altLang="zh-TW" dirty="0"/>
              <a:t>2014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等人於</a:t>
            </a:r>
            <a:r>
              <a:rPr lang="en-US" altLang="zh-TW" dirty="0"/>
              <a:t>2016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含心律感測器、熱電堆感測器及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而基於影像式偵測嬰兒的研究中，大多針對小孩、成人或老人照護進行開。，</a:t>
            </a:r>
            <a:endParaRPr lang="en-US" altLang="zh-TW" dirty="0"/>
          </a:p>
          <a:p>
            <a:r>
              <a:rPr lang="zh-TW" altLang="en-US" dirty="0"/>
              <a:t>而少數應用於嬰兒的偵測系統， 又多僅關注於呼吸頻率、面部特徵及單一姿勢等。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以下介紹五篇相關論文：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等人於</a:t>
            </a:r>
            <a:r>
              <a:rPr lang="en-US" altLang="zh-TW" dirty="0"/>
              <a:t>2015</a:t>
            </a:r>
            <a:r>
              <a:rPr lang="zh-TW" altLang="en-US" dirty="0"/>
              <a:t>年，開發基於視覺技術之非接觸式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等人於</a:t>
            </a:r>
            <a:r>
              <a:rPr lang="en-US" altLang="zh-TW" dirty="0"/>
              <a:t>2017</a:t>
            </a:r>
            <a:r>
              <a:rPr lang="zh-TW" altLang="en-US" dirty="0"/>
              <a:t>年，開發的呼吸頻率偵測系統：首先透過夜視攝影機連接到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偵測嬰兒面部特徵：若偵測到嬰兒臉部且為睜眼狀態，則代表其處於清醒狀態，並非處於風險中；而若未偵測到嬰兒臉部，則認為其可能位於不良姿勢，需發出警示。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提及其使用的是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等人於</a:t>
            </a:r>
            <a:r>
              <a:rPr lang="en-US" altLang="zh-TW" dirty="0">
                <a:solidFill>
                  <a:srgbClr val="000000"/>
                </a:solidFill>
              </a:rPr>
              <a:t>2021</a:t>
            </a:r>
            <a:r>
              <a:rPr lang="zh-TW" altLang="en-US" dirty="0">
                <a:solidFill>
                  <a:srgbClr val="000000"/>
                </a:solidFill>
              </a:rPr>
              <a:t>年，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嬰兒灰階影像，輸出三種睡眠姿勢機率值，以評估嬰兒為仰臥、從仰臥轉換到趴臥及趴臥姿勢。此論文提及其所使用的影像資料為和真實嬰兒相同比例之娃娃。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而且不增加額外參數，亦即不增加計算複雜度。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在這篇論文中，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說明退化問題獲得了解決：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而偵測錯誤的非人臉；第二及第三個分別為基於眼睛偵測及嘴部偵測的分類器，進一步去除顏色與人類膚色相近，卻沒有眼睛和嘴部的非人臉，以降低錯誤率。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</a:t>
            </a:r>
            <a:r>
              <a:rPr lang="en-US" altLang="zh-TW" dirty="0"/>
              <a:t>Face SSD</a:t>
            </a:r>
            <a:r>
              <a:rPr lang="zh-TW" altLang="en-US" dirty="0"/>
              <a:t>，為了加快檢測速度及提高準確度，作出三項改進：其一為改進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策略，以確保不同特徵圖的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密度相同，解決小臉召回率低的問題；最後引入一個規模公平的人臉檢測框架，以更好的匹配人臉。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</a:t>
            </a:r>
            <a:r>
              <a:rPr lang="en-US" altLang="zh-TW" dirty="0"/>
              <a:t>MTCNN</a:t>
            </a:r>
            <a:r>
              <a:rPr lang="zh-TW" altLang="en-US" dirty="0"/>
              <a:t>，以粗到細的方式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任務之級聯深度卷積神經網路，其</a:t>
            </a:r>
            <a:r>
              <a:rPr lang="zh-TW" altLang="en-US" dirty="0"/>
              <a:t>包含三階段架構：第一階段為全卷積網路構成的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</a:t>
            </a:r>
            <a:r>
              <a:rPr lang="en-US" altLang="zh-TW" dirty="0" err="1"/>
              <a:t>RetinaFace</a:t>
            </a:r>
            <a:r>
              <a:rPr lang="zh-TW" altLang="en-US" dirty="0"/>
              <a:t>，基於影像平面之點回歸整合了人臉框預測、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方法，</a:t>
            </a:r>
            <a:r>
              <a:rPr lang="zh-TW" altLang="en-US" dirty="0"/>
              <a:t>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首先介紹本系統之流程及使用場域。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首先，讀取待觀測嬰兒影片之影像，針對該嬰兒影像進行危險偵測，包含臉部遮擋辨識及姿勢辨識兩部分，分別為圖中上方及下方左的紅框部分。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當這兩部份分別判斷嬰兒狀態後，若為警示，則進入危險情境的判斷，即為圖中下方右的紅框部分。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否則就判斷影片是否結束，若未結束就回到讀取影片之影像，重複上述步驟。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關於三個紅框部分，後續將進行更完整的介紹。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關於本系統的使用場域：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目前僅針對單一嬰兒之情境進行辨識；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而系統所讀取的影片可為俯視、平視等不同視角之畫面，不限定需架設於嬰兒床上方或房間某處，故當嬰兒在較大空間之環境活動時，可同時透過不同視角進行危險監測；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另外，建議嬰兒佔據畫面比例一半以上；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且穿著之服飾及背景環境顏色與膚色相異度較大，則能有較佳的辨識結果。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效果如圖。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但因為臉部遮擋狀況多樣，此種方式的推廣性較差。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並說明本論文應用於嬰兒危險監測之目標及優勢。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因此，本研究改為使用深度學習技術進行，訓練模型辨識嬰兒的三種臉部情境。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而承前言所述，目前醫界對於嬰兒猝死症的相關因素研究指出，注意嬰兒臉部是否遭遮蔽，將有助於降低此症的發生；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另外，也有研究發現嬰兒使用奶嘴，對於預防嬰兒猝死症有幫助。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故本文對於嬰兒臉部遮擋辨識將排除使用奶嘴之情境。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另外，由於目前未有公開之嬰兒資料集，故本論文使用自製資料集，蒐集網路上真實嬰兒的彩色照片或影片，再經前處理及分類標示而成。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演算法偵測嬰兒臉部，若未找到面部，則輸出</a:t>
            </a:r>
            <a:r>
              <a:rPr lang="en-US" altLang="zh-TW" dirty="0"/>
              <a:t>“</a:t>
            </a:r>
            <a:r>
              <a:rPr lang="zh-TW" altLang="en-US" dirty="0"/>
              <a:t>無臉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若找到，則利用本研究訓練的臉部遮擋模型，判斷嬰兒面部是否遭非奶嘴之異物遮蔽，輸出</a:t>
            </a:r>
            <a:r>
              <a:rPr lang="en-US" altLang="zh-TW" dirty="0"/>
              <a:t>”</a:t>
            </a:r>
            <a:r>
              <a:rPr lang="zh-TW" altLang="en-US" dirty="0"/>
              <a:t>安全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”</a:t>
            </a:r>
            <a:r>
              <a:rPr lang="zh-TW" altLang="en-US" dirty="0"/>
              <a:t>奶嘴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”</a:t>
            </a:r>
            <a:r>
              <a:rPr lang="zh-TW" altLang="en-US" dirty="0"/>
              <a:t>警示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經多方實驗現有人臉偵測演算法後，最終本研究選用正確率較佳的</a:t>
            </a:r>
            <a:r>
              <a:rPr lang="en-US" altLang="zh-TW" dirty="0" err="1"/>
              <a:t>RetinaFace</a:t>
            </a:r>
            <a:r>
              <a:rPr lang="zh-TW" altLang="en-US" dirty="0"/>
              <a:t>及執行時間較佳的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本部分所製作的嬰兒臉部資料集，包含三類：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無遮蔽：代表嬰兒五官皆無遮蔽的安全狀態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遮蔽物為奶嘴：代表嬰兒正在使用奶嘴，亦為安全狀態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遮蔽物非奶嘴：嬰兒遭嘔吐物或毛巾等遮蓋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而三類影像張數分別為：</a:t>
            </a:r>
            <a:r>
              <a:rPr lang="en-US" altLang="zh-TW" dirty="0"/>
              <a:t>1197</a:t>
            </a:r>
            <a:r>
              <a:rPr lang="zh-TW" altLang="en-US" dirty="0"/>
              <a:t>、</a:t>
            </a:r>
            <a:r>
              <a:rPr lang="en-US" altLang="zh-TW" dirty="0"/>
              <a:t>1146</a:t>
            </a:r>
            <a:r>
              <a:rPr lang="zh-TW" altLang="en-US" dirty="0"/>
              <a:t>及</a:t>
            </a:r>
            <a:r>
              <a:rPr lang="en-US" altLang="zh-TW" dirty="0"/>
              <a:t>1132</a:t>
            </a:r>
            <a:r>
              <a:rPr lang="zh-TW" altLang="en-US" dirty="0"/>
              <a:t>張，各占比三分之一，總共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回合，以辨識安全、使用奶嘴及警示。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一開始本文嘗試用骨架辨識來進行嬰兒動作之分析，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等演算法進行嬰兒之骨架偵測。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實驗效果如圖，可看到嬰兒平躺時，效果尚可；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但在趴躺時，兩者方法皆無法正確偵測出骨架。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也就是嬰兒僅在特定情境下，才能有較佳的偵測效果。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另外，實驗後也發現，骨架圖在不同動作和視角時，多有相似，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如圖中</a:t>
            </a:r>
            <a:r>
              <a:rPr lang="en-US" altLang="zh-TW" dirty="0"/>
              <a:t>ab</a:t>
            </a:r>
            <a:r>
              <a:rPr lang="zh-TW" altLang="en-US" dirty="0"/>
              <a:t>兩張分別為俯視躺姿及平視坐姿。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但本研究目標是能從非限定視角辨識嬰兒動作，故無法僅使用骨架圖，就進行嬰兒動作辨識。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因此，本研究改為使用深度學習技術，訓練模型辨識嬰兒四種基礎姿勢，包含正躺、趴躺、坐姿及站立。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其根據前言所述，當嬰兒側躺或趴睡時，因頸部肌肉較弱等原因，無力自行將臉移開，造成呼吸困難而窒息死亡；或者當嬰兒自行站立，而有可能爬落嬰兒床等，亦可能使嬰兒處於危險情境中。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另外，由於目前未有公開之嬰兒資料集，故本論文使用自製資料集，蒐集網路上真實嬰兒的彩色照片或影片。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首先讀取嬰兒影像，透過本研究訓練的姿勢模型辨識動作，並輸出結果，進而判斷嬰兒是安全或警示狀態。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本部分所製作的嬰兒姿勢資料集，僅針對軀幹部分進行定義，頭部及四肢位置皆不限，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總共分為四類：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正躺：嬰兒腹部面朝上，背部貼於水平面。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趴躺：嬰兒腹部面朝上，背部貼於水平面。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坐姿：嬰兒臀部貼於水平面，且背部未貼於同一平面。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站立：嬰兒腳掌貼於水平面，且腹部和背部皆未平行於此水平面。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而四類影像張數分別為：</a:t>
            </a:r>
            <a:r>
              <a:rPr lang="en-US" altLang="zh-TW" dirty="0"/>
              <a:t>3774</a:t>
            </a:r>
            <a:r>
              <a:rPr lang="zh-TW" altLang="en-US" dirty="0"/>
              <a:t>、</a:t>
            </a:r>
            <a:r>
              <a:rPr lang="en-US" altLang="zh-TW" dirty="0"/>
              <a:t>3921</a:t>
            </a:r>
            <a:r>
              <a:rPr lang="zh-TW" altLang="en-US" dirty="0"/>
              <a:t>、</a:t>
            </a:r>
            <a:r>
              <a:rPr lang="en-US" altLang="zh-TW" dirty="0"/>
              <a:t>39000</a:t>
            </a:r>
            <a:r>
              <a:rPr lang="zh-TW" altLang="en-US" dirty="0"/>
              <a:t>及</a:t>
            </a:r>
            <a:r>
              <a:rPr lang="en-US" altLang="zh-TW" dirty="0"/>
              <a:t>3821</a:t>
            </a:r>
            <a:r>
              <a:rPr lang="zh-TW" altLang="en-US" dirty="0"/>
              <a:t>張，各占比四分之一，總共 </a:t>
            </a:r>
            <a:r>
              <a:rPr lang="en-US" altLang="zh-TW" dirty="0"/>
              <a:t>15416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此種分類方式，改進了原先將本資料集分為五類，也就是將趴躺再細分為趴睡及爬行。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這樣的結果，因為此二類時常發生互相誤判，致使辨識錯誤率高。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根據衛生福利部統計處所發布的嬰兒主要死因統計中，嬰兒猝死症一直都是其中一項原因。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由右邊的表格可以看到：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推測原因為動作相似，嬰兒皆</a:t>
            </a:r>
            <a:r>
              <a:rPr lang="zh-TW" altLang="en-US" dirty="0">
                <a:solidFill>
                  <a:srgbClr val="000000"/>
                </a:solidFill>
              </a:rPr>
              <a:t>腹面朝下，僅四肢及軀體不同，如下面三張圖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25% </a:t>
            </a:r>
            <a:r>
              <a:rPr lang="zh-TW" altLang="en-US" dirty="0"/>
              <a:t>及 </a:t>
            </a:r>
            <a:r>
              <a:rPr lang="en-US" altLang="zh-TW" dirty="0"/>
              <a:t>5%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因此，本系統模型判斷嬰兒狀態後，累積其警示值，當超過設定閥值時，系統才會提醒照護者。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在進行臉部遮擋辨識時，僅須關注面部部分，故會進行嬰兒臉部偵測之步驟。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本系統考量偵測之準確性及執行效能：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演算法：其偵測速度快，雖然召回率較低，但其準確度很高，因此還是能利用此算法的時間優勢；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演算法，利用其正確率及準確率皆高之優勢。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因此，本實驗先針對臉部偵測準確度進行實驗。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通過詳細實驗結果，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相較於其他三種方法在準確度實驗中勝出，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其擁有很高的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，皆達到</a:t>
            </a:r>
            <a:r>
              <a:rPr lang="en-US" altLang="zh-TW" dirty="0"/>
              <a:t>99%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此數據算法為偵測嬰兒</a:t>
            </a:r>
            <a:r>
              <a:rPr lang="en-US" altLang="zh-TW" dirty="0"/>
              <a:t>15416</a:t>
            </a:r>
            <a:r>
              <a:rPr lang="zh-TW" altLang="en-US" dirty="0"/>
              <a:t>張照片後，再進行分類標註計算而成。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），亦即影像中有嬰兒臉部畫面但演算法未偵測之，故此部分僅關注</a:t>
            </a:r>
            <a:r>
              <a:rPr lang="en-US" altLang="zh-TW" dirty="0"/>
              <a:t>precision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值得注意的部分是，</a:t>
            </a:r>
            <a:r>
              <a:rPr lang="en-US" altLang="zh-TW" dirty="0"/>
              <a:t>SSD</a:t>
            </a:r>
            <a:r>
              <a:rPr lang="zh-TW" altLang="en-US" dirty="0"/>
              <a:t>之</a:t>
            </a:r>
            <a:r>
              <a:rPr lang="en-US" altLang="zh-TW" dirty="0"/>
              <a:t>precision</a:t>
            </a:r>
            <a:r>
              <a:rPr lang="zh-TW" altLang="en-US" dirty="0"/>
              <a:t>很高，即雖然其將多數影像誤判為無臉，但判斷為有臉之結果幾乎正確。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如前實驗所述，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在進行臉部遮擋辨識時，會先進行嬰兒臉部偵測之步驟，且系統考量偵測之準確性及執行效能。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本實驗針對後者進行實驗，即臉部偵測執行效能。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常發生在嬰兒睡眠時，凡未滿一歲的嬰幼兒皆可能發生。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而對其真正致死成因，目前醫界仍不清楚，綜合當前相關因素的研究中，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包含了嬰兒因溢奶或嘔吐產生呼吸道緊縮反射及憋氣，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張影像之每張平均時間以進行評估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/>
              <a:t>SSD</a:t>
            </a:r>
            <a:r>
              <a:rPr lang="zh-TW" altLang="en-US" dirty="0"/>
              <a:t>相較於其他三種方法在執行時間實驗中勝出，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平均一張僅</a:t>
            </a:r>
            <a:r>
              <a:rPr lang="en-US" altLang="zh-TW" dirty="0"/>
              <a:t>0.04</a:t>
            </a:r>
            <a:r>
              <a:rPr lang="zh-TW" altLang="en-US" dirty="0"/>
              <a:t>秒，擁有最短的偵測時間。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而準確度最高的</a:t>
            </a:r>
            <a:r>
              <a:rPr lang="en-US" altLang="zh-TW" dirty="0" err="1"/>
              <a:t>RetinaFace</a:t>
            </a:r>
            <a:r>
              <a:rPr lang="zh-TW" altLang="en-US" dirty="0"/>
              <a:t>偵測一張影像平均需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而總結這兩項實驗結果，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驗證本系統首先使用較具速度優勢的</a:t>
            </a:r>
            <a:r>
              <a:rPr lang="en-US" altLang="zh-TW" dirty="0"/>
              <a:t>SSD</a:t>
            </a:r>
            <a:r>
              <a:rPr lang="zh-TW" altLang="en-US" dirty="0"/>
              <a:t>演算法偵測嬰兒臉部，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未如期找到目標時，則改使用準確度高的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本實驗目的為訓練嬰兒臉部遮擋模型，以辨識嬰兒臉部是否遭非奶嘴之異物遮蔽。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資料集使用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網路則使用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影像分三類，且大小為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，而測試準確率為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本實驗目的為訓練嬰兒姿勢模型，以辨識嬰兒四種姿勢。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資料集使用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節的嬰兒姿勢資料集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網路同樣使用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影像則分四類，大小仍為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99.45%</a:t>
            </a:r>
            <a:r>
              <a:rPr lang="zh-TW" altLang="en-US" dirty="0"/>
              <a:t>，而測試準確率為 </a:t>
            </a:r>
            <a:r>
              <a:rPr lang="en-US" altLang="zh-TW" dirty="0"/>
              <a:t>99.71%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張影像進行模型驗證，混淆矩陣如下，包含五張誤判影像，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其中</a:t>
            </a:r>
            <a:r>
              <a:rPr lang="zh-TW" altLang="en-US" dirty="0"/>
              <a:t>三張將坐姿辨識為趴躺，如圖所示，推測原因為嬰兒雖呈現坐姿，但上半身貼近其腿部，而導致誤判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而在實際的嬰兒照護狀況為中，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當嬰兒發生溢奶、物品遮蓋口鼻或自行翻身及站立等，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存在危險的情境。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而照護者可能因為正在泡奶或如廁，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無法及時發現，並排除狀況，就可能導致憾事發生。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本實驗目的為驗證此系統能基於訓練模型進行危險監測之可用性。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資料為網路真實嬰兒影片，包含不同之拍攝視角、嬰兒樣貌及狀態等。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透過將影片切成共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</a:t>
            </a:r>
            <a:r>
              <a:rPr lang="zh-TW" altLang="en-US" dirty="0"/>
              <a:t>輸出每幀影像模型辨識之結果，計算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，以進行評估。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姿勢辨識部分，其混淆矩陣如左表，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 </a:t>
            </a:r>
            <a:r>
              <a:rPr lang="en-US" altLang="zh-TW" dirty="0"/>
              <a:t>278 </a:t>
            </a:r>
            <a:r>
              <a:rPr lang="zh-TW" altLang="en-US" dirty="0"/>
              <a:t>張誤判為趴躺姿勢的影像，如上方左圖所示，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推測原因為嬰兒身體遭棉被遮擋，而只拍攝到露出的嬰兒臉部， 故造成姿勢辨識錯誤。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而臉部遮擋辨識部分，其混淆矩陣如右表，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有多張影像類別應為嬰兒正在使用奶嘴或安全狀態，但誤判為遭異物遮蔽之警示狀態，如上方右圖所示，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推測原因為影像中之奶嘴或嬰兒臉部遭手部等遮擋，而誤判類別。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本文基於深度學習技術，透過嬰兒影像畫面進行兩大功能之偵測：姿勢及臉部遮擋。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而本研究優勢在於：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本文開發了同時偵測嬰兒姿勢及臉部等多情境之監測系統，有助於協助照護者，並降低嬰兒死亡之風險。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而未來展望：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其二，在偵測姿勢時加入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第三，除了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最後，系統可</a:t>
            </a: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，即可針對不同特定年齡嬰幼兒警示其具危險性的動作，更符合實際情境。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因此，國內外有許多為自動化監測嬰兒狀態之研究，主要有兩種機制：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第一種是使用感測器量測嬰兒特定生理訊號，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如：測量嬰兒的心率、呼吸頻率、 體溫、身體位置及周圍氣體濃度等，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但這樣的偵測功能具有單一性，也就是如果想要偵測其他生理訊號，就需要增設更多不同種類的感測器，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而這樣的裝置將會影響嬰兒活動，也可能產生更多潛在的危險性，如：裝置纏繞嬰兒或孩童誤食裝置等。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然而，現有研究中，多僅針對嬰兒的呼吸頻率、面部特徵或單一睡姿進行偵測；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根據上述的研究動機，接著介紹本文的研究目的。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第二個則是辨識嬰兒臉部遮擋，也就是判斷嬰兒的面部是否因嘔吐物或毛巾等外物遮蔽。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避免像感測器式偵測，會干擾嬰兒行為的缺點；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特點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缺點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增設功能需</a:t>
            </a:r>
            <a:r>
              <a:rPr lang="zh-TW" altLang="en-US" dirty="0">
                <a:solidFill>
                  <a:srgbClr val="C00000"/>
                </a:solidFill>
              </a:rPr>
              <a:t>增加感測器</a:t>
            </a:r>
            <a:endParaRPr lang="en-US" altLang="zh-TW" dirty="0">
              <a:solidFill>
                <a:srgbClr val="C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干擾嬰兒</a:t>
            </a:r>
            <a:r>
              <a:rPr lang="zh-TW" altLang="en-US" dirty="0">
                <a:solidFill>
                  <a:srgbClr val="000000"/>
                </a:solidFill>
              </a:rPr>
              <a:t>影響其活動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單一姿勢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網路退化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解決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09693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使用場域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臉部偵測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EA0B1-CE90-4F39-99ED-C48E7654E686}"/>
              </a:ext>
            </a:extLst>
          </p:cNvPr>
          <p:cNvSpPr/>
          <p:nvPr/>
        </p:nvSpPr>
        <p:spPr>
          <a:xfrm>
            <a:off x="5652120" y="4011144"/>
            <a:ext cx="1224136" cy="1218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骨架偵測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骨架圖相似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A08C68-7CAB-44C7-8D69-EE94186EF93B}"/>
              </a:ext>
            </a:extLst>
          </p:cNvPr>
          <p:cNvSpPr/>
          <p:nvPr/>
        </p:nvSpPr>
        <p:spPr>
          <a:xfrm>
            <a:off x="4282440" y="3596640"/>
            <a:ext cx="1783080" cy="2506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08439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noStrike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strike="noStrike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614542" y="2775406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14517" y="4365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17485162-1939-4EBE-85A3-07211DE95A51}"/>
              </a:ext>
            </a:extLst>
          </p:cNvPr>
          <p:cNvSpPr/>
          <p:nvPr/>
        </p:nvSpPr>
        <p:spPr>
          <a:xfrm>
            <a:off x="2541663" y="2595924"/>
            <a:ext cx="792088" cy="133713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:a16="http://schemas.microsoft.com/office/drawing/2014/main" id="{9E8197D9-4BFD-4A65-9509-0BB31722A9DE}"/>
              </a:ext>
            </a:extLst>
          </p:cNvPr>
          <p:cNvSpPr/>
          <p:nvPr/>
        </p:nvSpPr>
        <p:spPr>
          <a:xfrm>
            <a:off x="857054" y="4268239"/>
            <a:ext cx="792088" cy="59610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動作相似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皆腹面朝下，僅四肢及軀體不同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避免</a:t>
            </a: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15616" y="3658791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796214" y="5869674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(1/3)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偵測人臉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(2/3)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4" y="2073945"/>
            <a:ext cx="2700000" cy="9931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7" y="2051654"/>
            <a:ext cx="8035415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5938"/>
              </p:ext>
            </p:extLst>
          </p:nvPr>
        </p:nvGraphicFramePr>
        <p:xfrm>
          <a:off x="983497" y="1628800"/>
          <a:ext cx="8035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475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226825">
                  <a:extLst>
                    <a:ext uri="{9D8B030D-6E8A-4147-A177-3AD203B41FA5}">
                      <a16:colId xmlns:a16="http://schemas.microsoft.com/office/drawing/2014/main" val="296202058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99.71%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2493352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47.16%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37.24%</a:t>
                      </a:r>
                      <a:endParaRPr lang="zh-TW" altLang="en-US" dirty="0"/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6340745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33.37%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23.19%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215201150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(3/3)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94" y="3112324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94" y="4152242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94" y="5194607"/>
            <a:ext cx="2700000" cy="992815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偵測人臉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致死原因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59616"/>
              </p:ext>
            </p:extLst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23273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嬰兒臉部遮擋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泡奶或如廁等狀況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嬰兒影像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55113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126480"/>
            <a:ext cx="587375" cy="488950"/>
          </a:xfrm>
        </p:spPr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FC78E2-3C1C-418B-BEB2-317AC81E3036}"/>
              </a:ext>
            </a:extLst>
          </p:cNvPr>
          <p:cNvSpPr/>
          <p:nvPr/>
        </p:nvSpPr>
        <p:spPr>
          <a:xfrm>
            <a:off x="2625374" y="4681611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嬰兒影像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36D71F-824A-4CC6-B775-AA18DD41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56625"/>
              </p:ext>
            </p:extLst>
          </p:nvPr>
        </p:nvGraphicFramePr>
        <p:xfrm>
          <a:off x="1086626" y="4243863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49204</TotalTime>
  <Words>8194</Words>
  <Application>Microsoft Office PowerPoint</Application>
  <PresentationFormat>如螢幕大小 (4:3)</PresentationFormat>
  <Paragraphs>1118</Paragraphs>
  <Slides>67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4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 (1/1)</vt:lpstr>
      <vt:lpstr>大綱</vt:lpstr>
      <vt:lpstr>嬰兒猝死症 (1/3)</vt:lpstr>
      <vt:lpstr>嬰兒猝死症 (2/3)</vt:lpstr>
      <vt:lpstr>嬰兒猝死症 (3/3)</vt:lpstr>
      <vt:lpstr>大綱</vt:lpstr>
      <vt:lpstr>嬰兒監測系統 (1/4) － 感測器</vt:lpstr>
      <vt:lpstr>嬰兒監測系統 (2/4)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 (1/1)</vt:lpstr>
      <vt:lpstr>大綱</vt:lpstr>
      <vt:lpstr>臉部偵測準確度實驗 (1/3) － 目的</vt:lpstr>
      <vt:lpstr>臉部偵測準確度實驗 (2/3) － 設計</vt:lpstr>
      <vt:lpstr>臉部偵測準確度實驗 (3/3) － 結果與分析</vt:lpstr>
      <vt:lpstr>大綱</vt:lpstr>
      <vt:lpstr>臉部偵測執行時間實驗 (1/4) － 目的</vt:lpstr>
      <vt:lpstr>臉部偵測執行時間實驗 (2/4) － 設計</vt:lpstr>
      <vt:lpstr>臉部偵測執行時間實驗 (3/4) －結果與分析</vt:lpstr>
      <vt:lpstr>臉部偵測執行時間實驗 (4/4) － 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(2/2) － 結果與分析</vt:lpstr>
      <vt:lpstr>大綱</vt:lpstr>
      <vt:lpstr>結論 (1/1)</vt:lpstr>
      <vt:lpstr>未來展望 (1/1)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1619</cp:revision>
  <cp:lastPrinted>2017-07-14T01:37:36Z</cp:lastPrinted>
  <dcterms:created xsi:type="dcterms:W3CDTF">2010-06-29T06:52:23Z</dcterms:created>
  <dcterms:modified xsi:type="dcterms:W3CDTF">2022-07-05T17:32:25Z</dcterms:modified>
</cp:coreProperties>
</file>